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2"/>
  </p:notesMasterIdLst>
  <p:sldIdLst>
    <p:sldId id="293" r:id="rId2"/>
    <p:sldId id="294" r:id="rId3"/>
    <p:sldId id="295" r:id="rId4"/>
    <p:sldId id="296" r:id="rId5"/>
    <p:sldId id="310" r:id="rId6"/>
    <p:sldId id="297" r:id="rId7"/>
    <p:sldId id="298" r:id="rId8"/>
    <p:sldId id="299" r:id="rId9"/>
    <p:sldId id="300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71" r:id="rId18"/>
    <p:sldId id="309" r:id="rId19"/>
    <p:sldId id="259" r:id="rId20"/>
    <p:sldId id="288" r:id="rId21"/>
  </p:sldIdLst>
  <p:sldSz cx="9144000" cy="6858000" type="screen4x3"/>
  <p:notesSz cx="6950075" cy="92360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60"/>
  </p:normalViewPr>
  <p:slideViewPr>
    <p:cSldViewPr>
      <p:cViewPr varScale="1">
        <p:scale>
          <a:sx n="109" d="100"/>
          <a:sy n="109" d="100"/>
        </p:scale>
        <p:origin x="16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531AF2D-C3D3-406F-99B3-04DACA483007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E109542-BA09-4A1D-A92E-078A406ECDCB}" type="slidenum">
              <a:rPr lang="es-CL" smtClean="0"/>
              <a:t>‹N›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66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09542-BA09-4A1D-A92E-078A406ECDCB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90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09542-BA09-4A1D-A92E-078A406ECDCB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900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2C3332D-8DA2-41AD-8BE9-931E89429225}" type="datetimeFigureOut">
              <a:rPr lang="es-CL" smtClean="0"/>
              <a:t>09-01-2020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C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E9505D0-0F7F-4B7A-9E01-92C0F7480E6D}" type="slidenum">
              <a:rPr lang="es-CL" smtClean="0"/>
              <a:t>‹N›</a:t>
            </a:fld>
            <a:endParaRPr lang="es-CL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35896" y="2492896"/>
            <a:ext cx="5379507" cy="2007096"/>
          </a:xfrm>
        </p:spPr>
        <p:txBody>
          <a:bodyPr>
            <a:noAutofit/>
          </a:bodyPr>
          <a:lstStyle/>
          <a:p>
            <a:pPr algn="r"/>
            <a:r>
              <a:rPr lang="es-CL" sz="3600" b="1" dirty="0" smtClean="0">
                <a:solidFill>
                  <a:srgbClr val="002060"/>
                </a:solidFill>
              </a:rPr>
              <a:t>PERSONAS MAYORES</a:t>
            </a:r>
            <a:br>
              <a:rPr lang="es-CL" sz="3600" b="1" dirty="0" smtClean="0">
                <a:solidFill>
                  <a:srgbClr val="002060"/>
                </a:solidFill>
              </a:rPr>
            </a:br>
            <a:r>
              <a:rPr lang="es-CL" sz="2400" b="1" dirty="0" smtClean="0">
                <a:solidFill>
                  <a:srgbClr val="002060"/>
                </a:solidFill>
              </a:rPr>
              <a:t>DE LA CULTURA DEL DESCARTE  </a:t>
            </a:r>
            <a:br>
              <a:rPr lang="es-CL" sz="2400" b="1" dirty="0" smtClean="0">
                <a:solidFill>
                  <a:srgbClr val="002060"/>
                </a:solidFill>
              </a:rPr>
            </a:br>
            <a:r>
              <a:rPr lang="es-CL" sz="2400" b="1" dirty="0" smtClean="0">
                <a:solidFill>
                  <a:srgbClr val="002060"/>
                </a:solidFill>
              </a:rPr>
              <a:t>A LA CULTURA DE LA SOLIDARIDAD</a:t>
            </a:r>
            <a:r>
              <a:rPr lang="es-CL" sz="2800" b="1" dirty="0" smtClean="0"/>
              <a:t/>
            </a:r>
            <a:br>
              <a:rPr lang="es-CL" sz="2800" b="1" dirty="0" smtClean="0"/>
            </a:br>
            <a:endParaRPr lang="es-CL" sz="32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53013"/>
            <a:ext cx="2342704" cy="75671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68" y="488362"/>
            <a:ext cx="1417115" cy="102136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01" y="3501008"/>
            <a:ext cx="4283087" cy="287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08104" y="4725144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002060"/>
                </a:solidFill>
              </a:rPr>
              <a:t>¿Cómo reinventar la vejez?</a:t>
            </a:r>
            <a:endParaRPr lang="es-CL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2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98080" cy="1143000"/>
          </a:xfrm>
        </p:spPr>
        <p:txBody>
          <a:bodyPr/>
          <a:lstStyle/>
          <a:p>
            <a:r>
              <a:rPr lang="es-CL" dirty="0" smtClean="0"/>
              <a:t>Líneas de acción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1043608" y="1484784"/>
            <a:ext cx="29098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/>
              <a:t>1. Apoyamos </a:t>
            </a:r>
            <a:r>
              <a:rPr lang="es-CL" sz="2800" dirty="0"/>
              <a:t>la formación y funcionamiento de organizaciones de personas mayores, tanto de grupos de origen eclesial como de la sociedad </a:t>
            </a:r>
            <a:r>
              <a:rPr lang="es-CL" sz="2800" dirty="0" smtClean="0"/>
              <a:t>civil.</a:t>
            </a:r>
            <a:endParaRPr lang="es-CL" sz="2800" dirty="0"/>
          </a:p>
        </p:txBody>
      </p:sp>
      <p:pic>
        <p:nvPicPr>
          <p:cNvPr id="14340" name="Picture 4" descr="https://scontent-a-mia.xx.fbcdn.net/hphotos-prn2/v/t1.0-9/1394443_10202171426588694_78583191_n.jpg?oh=ee7c0f5ba0b08fa5b5b5728f294d1db1&amp;oe=54823F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78" y="1196752"/>
            <a:ext cx="4030770" cy="301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207232"/>
            <a:ext cx="3781806" cy="251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6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98080" cy="1143000"/>
          </a:xfrm>
        </p:spPr>
        <p:txBody>
          <a:bodyPr/>
          <a:lstStyle/>
          <a:p>
            <a:r>
              <a:rPr lang="es-CL" dirty="0" smtClean="0"/>
              <a:t>Líneas de acción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1259632" y="1124744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/>
              <a:t>2. Promoción </a:t>
            </a:r>
            <a:r>
              <a:rPr lang="es-CL" sz="2800" dirty="0"/>
              <a:t>de una imagen positiva de la vejez y del buen trato a través de campañas </a:t>
            </a:r>
          </a:p>
        </p:txBody>
      </p:sp>
      <p:pic>
        <p:nvPicPr>
          <p:cNvPr id="15363" name="Picture 3" descr="C:\Users\PC\AppData\Local\Microsoft\Windows\Temporary Internet Files\Content.Outlook\T3PVG6HK\afiche concur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78851"/>
            <a:ext cx="30289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6d47e997-9245-4899-a6ec-d794d40f0910" descr="782D6268-712F-42D0-A2BA-C14BFEA010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276872"/>
            <a:ext cx="4407683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8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2000" y="-99392"/>
            <a:ext cx="7498080" cy="1143000"/>
          </a:xfrm>
        </p:spPr>
        <p:txBody>
          <a:bodyPr/>
          <a:lstStyle/>
          <a:p>
            <a:r>
              <a:rPr lang="es-CL" dirty="0" smtClean="0"/>
              <a:t>Líneas de acción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1403646" y="908720"/>
            <a:ext cx="7551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/>
              <a:t>3. Promovemos </a:t>
            </a:r>
            <a:r>
              <a:rPr lang="es-CL" sz="2800" dirty="0"/>
              <a:t>la formación y capacitación de adultos mayores </a:t>
            </a:r>
            <a:r>
              <a:rPr lang="es-CL" sz="2800" dirty="0" smtClean="0"/>
              <a:t>. </a:t>
            </a:r>
            <a:endParaRPr lang="es-CL" sz="2800" dirty="0"/>
          </a:p>
        </p:txBody>
      </p:sp>
      <p:pic>
        <p:nvPicPr>
          <p:cNvPr id="16387" name="afc7521c-65b9-46f9-8926-56c6403031b9" descr="CE84E840-0385-497D-A33E-4268F84DA7F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17" y="2276872"/>
            <a:ext cx="573286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7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0859" y="0"/>
            <a:ext cx="7498080" cy="1143000"/>
          </a:xfrm>
        </p:spPr>
        <p:txBody>
          <a:bodyPr/>
          <a:lstStyle/>
          <a:p>
            <a:r>
              <a:rPr lang="es-CL" dirty="0" smtClean="0"/>
              <a:t>Líneas de acción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1280859" y="908720"/>
            <a:ext cx="7662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/>
              <a:t>4. </a:t>
            </a:r>
            <a:r>
              <a:rPr lang="es-ES" sz="2800" dirty="0" smtClean="0"/>
              <a:t>Contribuimos </a:t>
            </a:r>
            <a:r>
              <a:rPr lang="es-ES" sz="2800" dirty="0"/>
              <a:t>al ejercicio ciudadano, solidario y responsable de los adultos mayores</a:t>
            </a:r>
            <a:endParaRPr lang="es-CL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43467"/>
            <a:ext cx="6696744" cy="450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4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0859" y="0"/>
            <a:ext cx="7498080" cy="1143000"/>
          </a:xfrm>
        </p:spPr>
        <p:txBody>
          <a:bodyPr/>
          <a:lstStyle/>
          <a:p>
            <a:r>
              <a:rPr lang="es-CL" dirty="0" smtClean="0"/>
              <a:t>Líneas de acción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1106566" y="836712"/>
            <a:ext cx="78121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/>
              <a:t>5. Generamos </a:t>
            </a:r>
            <a:r>
              <a:rPr lang="es-CL" sz="2800" dirty="0"/>
              <a:t>espacios de reflexión e intercambio con otros organismos nacionales e </a:t>
            </a:r>
            <a:r>
              <a:rPr lang="es-CL" sz="2800" dirty="0" smtClean="0"/>
              <a:t>internacionales.</a:t>
            </a:r>
            <a:endParaRPr lang="es-CL" sz="2800" dirty="0"/>
          </a:p>
        </p:txBody>
      </p:sp>
      <p:pic>
        <p:nvPicPr>
          <p:cNvPr id="5" name="Picture 2" descr="https://scontent-b-mia.xx.fbcdn.net/hphotos-xpf1/v/t1.0-9/1625630_10203724488294266_3334022295258986632_n.jpg?oh=1d8b6c8692b22b9cb1d364dfd2c61161&amp;oe=5473BBD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66" y="1988840"/>
            <a:ext cx="353744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895" y="1973529"/>
            <a:ext cx="3572809" cy="267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G:\PAM\Costa Rica\P13603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50" y="4121943"/>
            <a:ext cx="3300545" cy="24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280859" y="12576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 smtClean="0"/>
              <a:t>Reflexiones finales para reinventar la vejez </a:t>
            </a:r>
            <a:endParaRPr lang="es-CL" dirty="0"/>
          </a:p>
        </p:txBody>
      </p:sp>
      <p:sp>
        <p:nvSpPr>
          <p:cNvPr id="6" name="5 CuadroTexto"/>
          <p:cNvSpPr txBox="1"/>
          <p:nvPr/>
        </p:nvSpPr>
        <p:spPr>
          <a:xfrm>
            <a:off x="1187624" y="1358766"/>
            <a:ext cx="7560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Cambio de mirada sobre la vejez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Las personas mayores como aporte a la familia y a las comunidades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Solidaridad intergeneracional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Mirada desde una pastoral orgánica al trabajo con los mayores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Amor al prójimo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La pastoral de las personas mayores como una pastoral del abrazo, comunión, acogida, escucha y acompañamiento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3817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2947" y="-27384"/>
            <a:ext cx="7851428" cy="2880320"/>
          </a:xfrm>
        </p:spPr>
        <p:txBody>
          <a:bodyPr>
            <a:noAutofit/>
          </a:bodyPr>
          <a:lstStyle/>
          <a:p>
            <a:pPr algn="r"/>
            <a:r>
              <a:rPr lang="es-CL" sz="2800" dirty="0" smtClean="0">
                <a:effectLst/>
              </a:rPr>
              <a:t>Las personas mayores están llamadas a ser protagonistas de la transformación de la sociedad y a trabajar activamente en la construcción de un mundo más humano y fraterno para todas las edades </a:t>
            </a:r>
            <a:endParaRPr lang="es-CL" sz="2800" dirty="0">
              <a:effectLst/>
            </a:endParaRPr>
          </a:p>
        </p:txBody>
      </p:sp>
      <p:pic>
        <p:nvPicPr>
          <p:cNvPr id="5" name="Picture 2" descr="G:\PAM\AM\P1090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65104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PAM\TRIPTICO AM\DSCN7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83" y="5319211"/>
            <a:ext cx="1787689" cy="13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PAM\TRIPTICO AM\Rostro Campes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83" y="2769808"/>
            <a:ext cx="2127061" cy="159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510501"/>
            <a:ext cx="2339991" cy="211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22" y="3140968"/>
            <a:ext cx="2978586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1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Codisam\DSC00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64" y="476672"/>
            <a:ext cx="357605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odisam\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35" y="498523"/>
            <a:ext cx="3576059" cy="241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 descr="E:\13-04-2011\DSC002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28" y="3284984"/>
            <a:ext cx="3598153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53" y="3298095"/>
            <a:ext cx="3652395" cy="23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5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03" y="332656"/>
            <a:ext cx="3667401" cy="27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29" y="349732"/>
            <a:ext cx="3652395" cy="273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Fotos cuedernillos 2013\IMG_0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29" y="3429000"/>
            <a:ext cx="3675429" cy="27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170611_13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77" y="3418803"/>
            <a:ext cx="3744913" cy="27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6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:\Fotos cuedernillos 2013\P13607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2186"/>
            <a:ext cx="3814177" cy="289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E:\Fotos Adultos mayores 2015\IMG_20150908_1613236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312" y="326468"/>
            <a:ext cx="3814176" cy="289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E:\Fotos Adultos mayores 2015\IMG_20150731_123913523_TOP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71" y="3556541"/>
            <a:ext cx="3886185" cy="289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E:\Fotos Adultos mayores 2015\IMG_20150928_1442171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20" y="3579194"/>
            <a:ext cx="3814176" cy="2874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82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3832" y="489673"/>
            <a:ext cx="7484368" cy="1368152"/>
          </a:xfrm>
        </p:spPr>
        <p:txBody>
          <a:bodyPr>
            <a:noAutofit/>
          </a:bodyPr>
          <a:lstStyle/>
          <a:p>
            <a:r>
              <a:rPr lang="es-CL" sz="3200" dirty="0" smtClean="0"/>
              <a:t>Personas mayores un tema importante para Caritas Chile y la Conferencia Episcopal</a:t>
            </a:r>
            <a:br>
              <a:rPr lang="es-CL" sz="3200" dirty="0" smtClean="0"/>
            </a:br>
            <a:endParaRPr lang="es-CL" sz="3200" dirty="0"/>
          </a:p>
        </p:txBody>
      </p:sp>
      <p:sp>
        <p:nvSpPr>
          <p:cNvPr id="5" name="4 Rectángulo"/>
          <p:cNvSpPr/>
          <p:nvPr/>
        </p:nvSpPr>
        <p:spPr>
          <a:xfrm>
            <a:off x="4716016" y="1556792"/>
            <a:ext cx="41140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dirty="0" smtClean="0"/>
              <a:t>Primera institución a nivel nacional que promueve el trabajo con personas mayores (1973)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dirty="0" smtClean="0"/>
              <a:t>Preocupación de los Obispos, en 2004 se recibe el mandato de la Conferencia Episcopal, desarrollando proyecto con fondos de Caritas Alemana</a:t>
            </a:r>
            <a:endParaRPr lang="es-CL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360040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88640"/>
            <a:ext cx="3672407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s://scontent-a-mia.xx.fbcdn.net/hphotos-prn2/v/t1.0-9/1394443_10202171426588694_78583191_n.jpg?oh=ee7c0f5ba0b08fa5b5b5728f294d1db1&amp;oe=54823F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88997"/>
            <a:ext cx="3685105" cy="29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3429000"/>
            <a:ext cx="367240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429000"/>
            <a:ext cx="376987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7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71600" y="359658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3000" dirty="0" smtClean="0"/>
              <a:t>Pobreza, exclusión y abandono. Discriminación, prejuicios y violencia que les afecta.</a:t>
            </a:r>
            <a:endParaRPr lang="es-CL" sz="3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3312368" cy="267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PAM\AM\P1110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3168352" cy="262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08104" y="1484784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Acceso a salud integral</a:t>
            </a:r>
          </a:p>
          <a:p>
            <a:endParaRPr lang="es-CL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Viviendas y entornos amigables, centros de día, hogares de larga estadía </a:t>
            </a:r>
            <a:endParaRPr lang="es-ES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4581128"/>
            <a:ext cx="3420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Transporte bonificado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Derecho a una vida digna y no al maltrato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Pensiones justas y dignas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7174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115616" y="189622"/>
            <a:ext cx="7848872" cy="1799218"/>
          </a:xfrm>
        </p:spPr>
        <p:txBody>
          <a:bodyPr>
            <a:normAutofit fontScale="92500" lnSpcReduction="10000"/>
          </a:bodyPr>
          <a:lstStyle/>
          <a:p>
            <a:pPr marL="82296" indent="0" algn="just">
              <a:buNone/>
            </a:pPr>
            <a:r>
              <a:rPr lang="es-CL" dirty="0" smtClean="0"/>
              <a:t>La Sociedad y el Estado Chileno: Una </a:t>
            </a:r>
            <a:r>
              <a:rPr lang="es-CL" dirty="0"/>
              <a:t>gran deuda hacia las personas mayores y sus posibilidades de acceder al trabajo, la vivienda, la salud, pensiones adecuadas,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580112" y="1700808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La organización como respuesta al descarte y exclusión :</a:t>
            </a:r>
          </a:p>
          <a:p>
            <a:endParaRPr lang="es-CL" sz="2400" dirty="0" smtClean="0"/>
          </a:p>
          <a:p>
            <a:endParaRPr lang="es-C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42" y="4437112"/>
            <a:ext cx="304718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65" y="3284984"/>
            <a:ext cx="3093599" cy="252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:\Fotos cuedernillos 2013\DSC00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42" y="1916832"/>
            <a:ext cx="3047189" cy="228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7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043608" y="1687448"/>
            <a:ext cx="7488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s-CL" sz="2800" dirty="0" smtClean="0"/>
              <a:t>Las personas mayores como custodios de memoria colectiva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s-CL" sz="2800" dirty="0"/>
              <a:t>C</a:t>
            </a:r>
            <a:r>
              <a:rPr lang="es-CL" sz="2800" dirty="0" smtClean="0"/>
              <a:t>onverger en relaciones intergeneracionales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s-CL" sz="2800" dirty="0"/>
              <a:t>E</a:t>
            </a:r>
            <a:r>
              <a:rPr lang="es-CL" sz="2800" dirty="0" smtClean="0"/>
              <a:t>l valor económico no es el único ni el más importante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s-CL" sz="2800" dirty="0"/>
              <a:t>C</a:t>
            </a:r>
            <a:r>
              <a:rPr lang="es-CL" sz="2800" dirty="0" smtClean="0"/>
              <a:t>rear una sociedad inclusiva desde el principio de la solidaridad </a:t>
            </a:r>
            <a:endParaRPr lang="es-CL" sz="2800" dirty="0"/>
          </a:p>
        </p:txBody>
      </p:sp>
      <p:sp>
        <p:nvSpPr>
          <p:cNvPr id="12" name="1 Título"/>
          <p:cNvSpPr>
            <a:spLocks noGrp="1"/>
          </p:cNvSpPr>
          <p:nvPr>
            <p:ph type="ctrTitle"/>
          </p:nvPr>
        </p:nvSpPr>
        <p:spPr>
          <a:xfrm>
            <a:off x="902599" y="692696"/>
            <a:ext cx="7484368" cy="136815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Papa Juan Pablo II</a:t>
            </a:r>
            <a:br>
              <a:rPr lang="es-CL" dirty="0" smtClean="0"/>
            </a:br>
            <a:r>
              <a:rPr lang="es-CL" dirty="0" smtClean="0"/>
              <a:t> 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2" name="1 CuadroTexto"/>
          <p:cNvSpPr txBox="1"/>
          <p:nvPr/>
        </p:nvSpPr>
        <p:spPr>
          <a:xfrm>
            <a:off x="3059832" y="508518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 smtClean="0"/>
              <a:t>Extracto de carta enviada por Juan Pablo II al  Presidente de la II Asamblea Mundial sobre el envejecimiento Madrid 2002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28159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043608" y="1988840"/>
            <a:ext cx="4248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/>
              <a:t>“La economía se mueve por el afán de tener más y, paradójicamente, se alimenta una cultura del descarte. Se descarta a los jóvenes cuando se limita la natalidad. También se descarta a los ancianos porque ya no sirven, no producen, es clase pasiva…</a:t>
            </a:r>
            <a:endParaRPr lang="es-CL" sz="2800" dirty="0"/>
          </a:p>
        </p:txBody>
      </p:sp>
      <p:sp>
        <p:nvSpPr>
          <p:cNvPr id="12" name="1 Título"/>
          <p:cNvSpPr>
            <a:spLocks noGrp="1"/>
          </p:cNvSpPr>
          <p:nvPr>
            <p:ph type="ctrTitle"/>
          </p:nvPr>
        </p:nvSpPr>
        <p:spPr>
          <a:xfrm>
            <a:off x="902599" y="692696"/>
            <a:ext cx="7484368" cy="136815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Papa Francisco</a:t>
            </a:r>
            <a:br>
              <a:rPr lang="es-CL" dirty="0" smtClean="0"/>
            </a:br>
            <a:r>
              <a:rPr lang="es-CL" dirty="0" smtClean="0"/>
              <a:t>“Cultura del Descarte” 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3459085" cy="326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7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8125606" cy="1224136"/>
          </a:xfrm>
        </p:spPr>
        <p:txBody>
          <a:bodyPr>
            <a:noAutofit/>
          </a:bodyPr>
          <a:lstStyle/>
          <a:p>
            <a:r>
              <a:rPr lang="es-CL" sz="4000" dirty="0" smtClean="0"/>
              <a:t>Envejecimiento poblacional acelerado</a:t>
            </a:r>
            <a:r>
              <a:rPr lang="es-CL" sz="4000" dirty="0"/>
              <a:t/>
            </a:r>
            <a:br>
              <a:rPr lang="es-CL" sz="4000" dirty="0"/>
            </a:br>
            <a:endParaRPr lang="es-CL" sz="4000" dirty="0"/>
          </a:p>
        </p:txBody>
      </p:sp>
      <p:sp>
        <p:nvSpPr>
          <p:cNvPr id="5" name="4 Rectángulo"/>
          <p:cNvSpPr/>
          <p:nvPr/>
        </p:nvSpPr>
        <p:spPr>
          <a:xfrm>
            <a:off x="570708" y="1007446"/>
            <a:ext cx="842493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600" dirty="0"/>
              <a:t>En Chile la población actual de personas mayores es de poco más de </a:t>
            </a:r>
            <a:r>
              <a:rPr lang="es-CL" sz="2600" dirty="0" smtClean="0"/>
              <a:t>2.900.000 </a:t>
            </a:r>
            <a:r>
              <a:rPr lang="es-CL" sz="2600" dirty="0"/>
              <a:t>personas, correspondiente al </a:t>
            </a:r>
            <a:r>
              <a:rPr lang="es-CL" sz="2600" dirty="0" smtClean="0"/>
              <a:t>16.7% </a:t>
            </a:r>
            <a:r>
              <a:rPr lang="es-CL" sz="2600" dirty="0"/>
              <a:t>de la población, con un promedio de esperanza de vida de 79 años. Y se espera que al 2025 este porcentaje aumente al 20% de la población.</a:t>
            </a:r>
          </a:p>
        </p:txBody>
      </p:sp>
      <p:pic>
        <p:nvPicPr>
          <p:cNvPr id="6" name="Picture 2" descr="G:\PAM\AM\AM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70018"/>
            <a:ext cx="5184576" cy="386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71600" y="359658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3000" dirty="0" smtClean="0"/>
              <a:t>Pobreza, exclusión y abandono. Discriminación, prejuicios y violencia que les afecta.</a:t>
            </a:r>
            <a:endParaRPr lang="es-CL" sz="3000" dirty="0"/>
          </a:p>
        </p:txBody>
      </p:sp>
      <p:pic>
        <p:nvPicPr>
          <p:cNvPr id="9218" name="Picture 2" descr="http://www.elnaveghable.cl/sites/elnaveghable.cl/files/imagecache/380x285/imagen_noticia/marcha_adultos_mayo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28" y="1844824"/>
            <a:ext cx="606382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260350"/>
            <a:ext cx="8510588" cy="457200"/>
          </a:xfrm>
          <a:noFill/>
          <a:ln/>
        </p:spPr>
        <p:txBody>
          <a:bodyPr>
            <a:normAutofit fontScale="90000"/>
          </a:bodyPr>
          <a:lstStyle/>
          <a:p>
            <a:r>
              <a:rPr lang="es-ES_tradnl" altLang="es-CL" sz="2800" b="1" dirty="0">
                <a:effectLst/>
                <a:latin typeface="Arial" charset="0"/>
              </a:rPr>
              <a:t>¿ Qué es la </a:t>
            </a:r>
            <a:r>
              <a:rPr lang="es-ES_tradnl" altLang="es-CL" sz="2800" b="1" dirty="0" smtClean="0">
                <a:effectLst/>
                <a:latin typeface="Arial" charset="0"/>
              </a:rPr>
              <a:t>Pastoral de las personas mayores?</a:t>
            </a:r>
            <a:endParaRPr lang="es-ES" altLang="es-CL" sz="2800" b="1" dirty="0">
              <a:effectLst/>
              <a:latin typeface="Arial" charset="0"/>
            </a:endParaRPr>
          </a:p>
        </p:txBody>
      </p:sp>
      <p:sp>
        <p:nvSpPr>
          <p:cNvPr id="16389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990600"/>
            <a:ext cx="8540750" cy="5108575"/>
          </a:xfrm>
          <a:noFill/>
          <a:ln/>
        </p:spPr>
        <p:txBody>
          <a:bodyPr/>
          <a:lstStyle/>
          <a:p>
            <a:pPr marL="609600" indent="-609600" algn="just">
              <a:buFont typeface="Wingdings" pitchFamily="2" charset="2"/>
              <a:buNone/>
            </a:pPr>
            <a:r>
              <a:rPr lang="es-ES" altLang="es-CL" sz="2400" dirty="0">
                <a:latin typeface="Arial" charset="0"/>
              </a:rPr>
              <a:t>       Es el servicio que la Iglesia Católica desarrolla </a:t>
            </a:r>
            <a:r>
              <a:rPr lang="es-ES" altLang="es-CL" sz="2400" u="sng" dirty="0">
                <a:latin typeface="Arial" charset="0"/>
              </a:rPr>
              <a:t>con</a:t>
            </a:r>
            <a:r>
              <a:rPr lang="es-ES" altLang="es-CL" sz="2400" dirty="0">
                <a:latin typeface="Arial" charset="0"/>
              </a:rPr>
              <a:t>, </a:t>
            </a:r>
            <a:r>
              <a:rPr lang="es-ES" altLang="es-CL" sz="2400" u="sng" dirty="0">
                <a:latin typeface="Arial" charset="0"/>
              </a:rPr>
              <a:t>para</a:t>
            </a:r>
            <a:r>
              <a:rPr lang="es-ES" altLang="es-CL" sz="2400" dirty="0">
                <a:latin typeface="Arial" charset="0"/>
              </a:rPr>
              <a:t> y </a:t>
            </a:r>
            <a:r>
              <a:rPr lang="es-ES" altLang="es-CL" sz="2400" u="sng" dirty="0">
                <a:latin typeface="Arial" charset="0"/>
              </a:rPr>
              <a:t>desde</a:t>
            </a:r>
            <a:r>
              <a:rPr lang="es-ES" altLang="es-CL" sz="2400" dirty="0">
                <a:latin typeface="Arial" charset="0"/>
              </a:rPr>
              <a:t> las </a:t>
            </a:r>
            <a:r>
              <a:rPr lang="es-ES" altLang="es-CL" sz="2400" dirty="0" smtClean="0">
                <a:latin typeface="Arial" charset="0"/>
              </a:rPr>
              <a:t>personas mayores </a:t>
            </a:r>
            <a:r>
              <a:rPr lang="es-ES" altLang="es-CL" sz="2400" dirty="0">
                <a:latin typeface="Arial" charset="0"/>
              </a:rPr>
              <a:t>para promover el reconocimiento de su  </a:t>
            </a:r>
            <a:r>
              <a:rPr lang="es-ES" altLang="es-CL" sz="2400" u="sng" dirty="0">
                <a:latin typeface="Arial" charset="0"/>
              </a:rPr>
              <a:t>Dignidad de Personas</a:t>
            </a:r>
            <a:r>
              <a:rPr lang="es-ES" altLang="es-CL" sz="2400" dirty="0">
                <a:latin typeface="Arial" charset="0"/>
              </a:rPr>
              <a:t>, hijos e hijas de Dios y sus derechos como tales, a través de la generación de espacios para  el desarrollo personal y la espiritualidad, la construcción de una imagen social positiva de la vejez y el envejecimiento, el fortalecimiento de  su activa participación social  como </a:t>
            </a:r>
            <a:r>
              <a:rPr lang="es-ES" altLang="es-CL" sz="2400" dirty="0" smtClean="0">
                <a:latin typeface="Arial" charset="0"/>
              </a:rPr>
              <a:t>protagonistas </a:t>
            </a:r>
            <a:r>
              <a:rPr lang="es-ES" altLang="es-CL" sz="2400" dirty="0">
                <a:latin typeface="Arial" charset="0"/>
              </a:rPr>
              <a:t>de su desarrollo y la valoración de su aporte a la Iglesia, la Familia y la Sociedad. </a:t>
            </a:r>
          </a:p>
          <a:p>
            <a:pPr marL="609600" indent="-609600"/>
            <a:endParaRPr lang="es-ES" altLang="es-CL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39180511EA5E4C8072BF14365CF3B0" ma:contentTypeVersion="4" ma:contentTypeDescription="Creare un nuovo documento." ma:contentTypeScope="" ma:versionID="d4215368e5dd85823a7be3f97c0dbc4b">
  <xsd:schema xmlns:xsd="http://www.w3.org/2001/XMLSchema" xmlns:xs="http://www.w3.org/2001/XMLSchema" xmlns:p="http://schemas.microsoft.com/office/2006/metadata/properties" xmlns:ns2="f5c0e28e-3041-409b-b53c-4e75a8385d65" xmlns:ns3="ff8e32c0-394b-43e4-aac4-567e6f6ff2d4" targetNamespace="http://schemas.microsoft.com/office/2006/metadata/properties" ma:root="true" ma:fieldsID="5e0e6d88f06146b5803ed1144888d5c8" ns2:_="" ns3:_="">
    <xsd:import namespace="f5c0e28e-3041-409b-b53c-4e75a8385d65"/>
    <xsd:import namespace="ff8e32c0-394b-43e4-aac4-567e6f6ff2d4"/>
    <xsd:element name="properties">
      <xsd:complexType>
        <xsd:sequence>
          <xsd:element name="documentManagement">
            <xsd:complexType>
              <xsd:all>
                <xsd:element ref="ns2:Stato" minOccurs="0"/>
                <xsd:element ref="ns2:Note" minOccurs="0"/>
                <xsd:element ref="ns3:assv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0e28e-3041-409b-b53c-4e75a8385d65" elementFormDefault="qualified">
    <xsd:import namespace="http://schemas.microsoft.com/office/2006/documentManagement/types"/>
    <xsd:import namespace="http://schemas.microsoft.com/office/infopath/2007/PartnerControls"/>
    <xsd:element name="Stato" ma:index="8" nillable="true" ma:displayName="Stato" ma:default="Bozza" ma:format="Dropdown" ma:internalName="Stato">
      <xsd:simpleType>
        <xsd:union memberTypes="dms:Text">
          <xsd:simpleType>
            <xsd:restriction base="dms:Choice">
              <xsd:enumeration value="Bozza"/>
              <xsd:enumeration value="Da approvare"/>
              <xsd:enumeration value="Approvato"/>
              <xsd:enumeration value="Alla firma"/>
              <xsd:enumeration value="Spedito"/>
              <xsd:enumeration value="Definitivo"/>
              <xsd:enumeration value="Provvisorio"/>
            </xsd:restriction>
          </xsd:simpleType>
        </xsd:un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e32c0-394b-43e4-aac4-567e6f6ff2d4" elementFormDefault="qualified">
    <xsd:import namespace="http://schemas.microsoft.com/office/2006/documentManagement/types"/>
    <xsd:import namespace="http://schemas.microsoft.com/office/infopath/2007/PartnerControls"/>
    <xsd:element name="assv" ma:index="11" nillable="true" ma:displayName="Testo" ma:internalName="assv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 xmlns="f5c0e28e-3041-409b-b53c-4e75a8385d65" xsi:nil="true"/>
    <Stato xmlns="f5c0e28e-3041-409b-b53c-4e75a8385d65">Bozza</Stato>
    <assv xmlns="ff8e32c0-394b-43e4-aac4-567e6f6ff2d4" xsi:nil="true"/>
  </documentManagement>
</p:properties>
</file>

<file path=customXml/itemProps1.xml><?xml version="1.0" encoding="utf-8"?>
<ds:datastoreItem xmlns:ds="http://schemas.openxmlformats.org/officeDocument/2006/customXml" ds:itemID="{05E2946B-1B65-4E42-8A24-239C51A7B8DB}"/>
</file>

<file path=customXml/itemProps2.xml><?xml version="1.0" encoding="utf-8"?>
<ds:datastoreItem xmlns:ds="http://schemas.openxmlformats.org/officeDocument/2006/customXml" ds:itemID="{B3FF66EC-EE6A-4B8C-818F-9F4559A74075}"/>
</file>

<file path=customXml/itemProps3.xml><?xml version="1.0" encoding="utf-8"?>
<ds:datastoreItem xmlns:ds="http://schemas.openxmlformats.org/officeDocument/2006/customXml" ds:itemID="{5B3423F5-7086-4D6C-AAC0-295D602753CF}"/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1132</TotalTime>
  <Words>619</Words>
  <Application>Microsoft Office PowerPoint</Application>
  <PresentationFormat>Presentazione su schermo (4:3)</PresentationFormat>
  <Paragraphs>50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Calibri</vt:lpstr>
      <vt:lpstr>Gill Sans MT</vt:lpstr>
      <vt:lpstr>Verdana</vt:lpstr>
      <vt:lpstr>Wingdings</vt:lpstr>
      <vt:lpstr>Wingdings 2</vt:lpstr>
      <vt:lpstr>Solsticio</vt:lpstr>
      <vt:lpstr>PERSONAS MAYORES DE LA CULTURA DEL DESCARTE   A LA CULTURA DE LA SOLIDARIDAD </vt:lpstr>
      <vt:lpstr>Personas mayores un tema importante para Caritas Chile y la Conferencia Episcopal </vt:lpstr>
      <vt:lpstr>Presentazione standard di PowerPoint</vt:lpstr>
      <vt:lpstr>Presentazione standard di PowerPoint</vt:lpstr>
      <vt:lpstr>Papa Juan Pablo II   </vt:lpstr>
      <vt:lpstr>Papa Francisco “Cultura del Descarte”  </vt:lpstr>
      <vt:lpstr>Envejecimiento poblacional acelerado </vt:lpstr>
      <vt:lpstr>Presentazione standard di PowerPoint</vt:lpstr>
      <vt:lpstr>¿ Qué es la Pastoral de las personas mayores?</vt:lpstr>
      <vt:lpstr>Líneas de acción</vt:lpstr>
      <vt:lpstr>Líneas de acción</vt:lpstr>
      <vt:lpstr>Líneas de acción</vt:lpstr>
      <vt:lpstr>Líneas de acción</vt:lpstr>
      <vt:lpstr>Líneas de acción</vt:lpstr>
      <vt:lpstr>Reflexiones finales para reinventar la vejez </vt:lpstr>
      <vt:lpstr>Las personas mayores están llamadas a ser protagonistas de la transformación de la sociedad y a trabajar activamente en la construcción de un mundo más humano y fraterno para todas las edades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Leonardo Nepi</cp:lastModifiedBy>
  <cp:revision>128</cp:revision>
  <cp:lastPrinted>2016-04-05T14:46:12Z</cp:lastPrinted>
  <dcterms:created xsi:type="dcterms:W3CDTF">2014-08-28T14:48:36Z</dcterms:created>
  <dcterms:modified xsi:type="dcterms:W3CDTF">2020-01-09T08:15:17Z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0x0101009439180511EA5E4C8072BF14365CF3B0</vt:lpwstr>
  </property>
</Properties>
</file>